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314"/>
    <a:srgbClr val="252021"/>
    <a:srgbClr val="202021"/>
    <a:srgbClr val="281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B6C002-C7A8-4F2B-8D8E-47564FB9190A}" v="5" dt="2022-06-06T12:31:34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Smith" userId="4c46991efc49b44d" providerId="LiveId" clId="{47B6C002-C7A8-4F2B-8D8E-47564FB9190A}"/>
    <pc:docChg chg="undo custSel addSld modSld sldOrd">
      <pc:chgData name="Kirsty Smith" userId="4c46991efc49b44d" providerId="LiveId" clId="{47B6C002-C7A8-4F2B-8D8E-47564FB9190A}" dt="2022-06-06T12:47:19.408" v="347" actId="27636"/>
      <pc:docMkLst>
        <pc:docMk/>
      </pc:docMkLst>
      <pc:sldChg chg="modSp mod">
        <pc:chgData name="Kirsty Smith" userId="4c46991efc49b44d" providerId="LiveId" clId="{47B6C002-C7A8-4F2B-8D8E-47564FB9190A}" dt="2022-06-06T12:30:28.668" v="323" actId="732"/>
        <pc:sldMkLst>
          <pc:docMk/>
          <pc:sldMk cId="4001645692" sldId="256"/>
        </pc:sldMkLst>
        <pc:spChg chg="mod">
          <ac:chgData name="Kirsty Smith" userId="4c46991efc49b44d" providerId="LiveId" clId="{47B6C002-C7A8-4F2B-8D8E-47564FB9190A}" dt="2022-06-06T11:54:22.647" v="78" actId="20577"/>
          <ac:spMkLst>
            <pc:docMk/>
            <pc:sldMk cId="4001645692" sldId="256"/>
            <ac:spMk id="2" creationId="{C96B851D-B796-4BB4-8D6E-217B886F0F6B}"/>
          </ac:spMkLst>
        </pc:spChg>
        <pc:picChg chg="mod modCrop">
          <ac:chgData name="Kirsty Smith" userId="4c46991efc49b44d" providerId="LiveId" clId="{47B6C002-C7A8-4F2B-8D8E-47564FB9190A}" dt="2022-06-06T12:30:28.668" v="323" actId="732"/>
          <ac:picMkLst>
            <pc:docMk/>
            <pc:sldMk cId="4001645692" sldId="256"/>
            <ac:picMk id="5" creationId="{FBBD32F5-323C-4D05-8C81-D5E3B1D16195}"/>
          </ac:picMkLst>
        </pc:picChg>
      </pc:sldChg>
      <pc:sldChg chg="addSp delSp modSp mod">
        <pc:chgData name="Kirsty Smith" userId="4c46991efc49b44d" providerId="LiveId" clId="{47B6C002-C7A8-4F2B-8D8E-47564FB9190A}" dt="2022-06-06T12:47:19.408" v="347" actId="27636"/>
        <pc:sldMkLst>
          <pc:docMk/>
          <pc:sldMk cId="2598162814" sldId="257"/>
        </pc:sldMkLst>
        <pc:spChg chg="mod">
          <ac:chgData name="Kirsty Smith" userId="4c46991efc49b44d" providerId="LiveId" clId="{47B6C002-C7A8-4F2B-8D8E-47564FB9190A}" dt="2022-06-06T12:47:19.408" v="347" actId="27636"/>
          <ac:spMkLst>
            <pc:docMk/>
            <pc:sldMk cId="2598162814" sldId="257"/>
            <ac:spMk id="3" creationId="{BB55AF52-6B37-4C85-AFAC-7F2DD51CEB2C}"/>
          </ac:spMkLst>
        </pc:spChg>
        <pc:picChg chg="del mod modCrop">
          <ac:chgData name="Kirsty Smith" userId="4c46991efc49b44d" providerId="LiveId" clId="{47B6C002-C7A8-4F2B-8D8E-47564FB9190A}" dt="2022-06-06T12:30:49.590" v="325" actId="478"/>
          <ac:picMkLst>
            <pc:docMk/>
            <pc:sldMk cId="2598162814" sldId="257"/>
            <ac:picMk id="6" creationId="{BAA4E56C-9CC8-40B3-804D-69AF0B8D3F7B}"/>
          </ac:picMkLst>
        </pc:picChg>
        <pc:picChg chg="add mod">
          <ac:chgData name="Kirsty Smith" userId="4c46991efc49b44d" providerId="LiveId" clId="{47B6C002-C7A8-4F2B-8D8E-47564FB9190A}" dt="2022-06-06T12:30:57.008" v="327" actId="14100"/>
          <ac:picMkLst>
            <pc:docMk/>
            <pc:sldMk cId="2598162814" sldId="257"/>
            <ac:picMk id="7" creationId="{D43E7D08-FEC8-4502-B503-25B2F93F3D1E}"/>
          </ac:picMkLst>
        </pc:picChg>
      </pc:sldChg>
      <pc:sldChg chg="addSp delSp modSp mod">
        <pc:chgData name="Kirsty Smith" userId="4c46991efc49b44d" providerId="LiveId" clId="{47B6C002-C7A8-4F2B-8D8E-47564FB9190A}" dt="2022-06-06T12:47:01.976" v="345" actId="255"/>
        <pc:sldMkLst>
          <pc:docMk/>
          <pc:sldMk cId="965038782" sldId="258"/>
        </pc:sldMkLst>
        <pc:spChg chg="mod">
          <ac:chgData name="Kirsty Smith" userId="4c46991efc49b44d" providerId="LiveId" clId="{47B6C002-C7A8-4F2B-8D8E-47564FB9190A}" dt="2022-06-06T12:25:36.831" v="258" actId="20577"/>
          <ac:spMkLst>
            <pc:docMk/>
            <pc:sldMk cId="965038782" sldId="258"/>
            <ac:spMk id="2" creationId="{C912C770-27E2-46D8-95A5-F193C400D631}"/>
          </ac:spMkLst>
        </pc:spChg>
        <pc:spChg chg="mod">
          <ac:chgData name="Kirsty Smith" userId="4c46991efc49b44d" providerId="LiveId" clId="{47B6C002-C7A8-4F2B-8D8E-47564FB9190A}" dt="2022-06-06T12:47:01.976" v="345" actId="255"/>
          <ac:spMkLst>
            <pc:docMk/>
            <pc:sldMk cId="965038782" sldId="258"/>
            <ac:spMk id="3" creationId="{BB55AF52-6B37-4C85-AFAC-7F2DD51CEB2C}"/>
          </ac:spMkLst>
        </pc:spChg>
        <pc:picChg chg="add del mod">
          <ac:chgData name="Kirsty Smith" userId="4c46991efc49b44d" providerId="LiveId" clId="{47B6C002-C7A8-4F2B-8D8E-47564FB9190A}" dt="2022-06-06T12:31:18.939" v="331" actId="478"/>
          <ac:picMkLst>
            <pc:docMk/>
            <pc:sldMk cId="965038782" sldId="258"/>
            <ac:picMk id="5" creationId="{5648F204-B702-475C-95F0-39BB9CB5CC5D}"/>
          </ac:picMkLst>
        </pc:picChg>
        <pc:picChg chg="del">
          <ac:chgData name="Kirsty Smith" userId="4c46991efc49b44d" providerId="LiveId" clId="{47B6C002-C7A8-4F2B-8D8E-47564FB9190A}" dt="2022-06-06T12:31:00.537" v="328" actId="478"/>
          <ac:picMkLst>
            <pc:docMk/>
            <pc:sldMk cId="965038782" sldId="258"/>
            <ac:picMk id="6" creationId="{BAA4E56C-9CC8-40B3-804D-69AF0B8D3F7B}"/>
          </ac:picMkLst>
        </pc:picChg>
        <pc:picChg chg="add mod">
          <ac:chgData name="Kirsty Smith" userId="4c46991efc49b44d" providerId="LiveId" clId="{47B6C002-C7A8-4F2B-8D8E-47564FB9190A}" dt="2022-06-06T12:31:22.576" v="332"/>
          <ac:picMkLst>
            <pc:docMk/>
            <pc:sldMk cId="965038782" sldId="258"/>
            <ac:picMk id="7" creationId="{B1F54C3C-71D2-4A31-B58C-E538C2569E12}"/>
          </ac:picMkLst>
        </pc:picChg>
      </pc:sldChg>
      <pc:sldChg chg="addSp delSp modSp mod">
        <pc:chgData name="Kirsty Smith" userId="4c46991efc49b44d" providerId="LiveId" clId="{47B6C002-C7A8-4F2B-8D8E-47564FB9190A}" dt="2022-06-06T12:46:47.700" v="343" actId="6549"/>
        <pc:sldMkLst>
          <pc:docMk/>
          <pc:sldMk cId="3015108908" sldId="259"/>
        </pc:sldMkLst>
        <pc:spChg chg="mod">
          <ac:chgData name="Kirsty Smith" userId="4c46991efc49b44d" providerId="LiveId" clId="{47B6C002-C7A8-4F2B-8D8E-47564FB9190A}" dt="2022-06-06T12:25:14.454" v="254" actId="20577"/>
          <ac:spMkLst>
            <pc:docMk/>
            <pc:sldMk cId="3015108908" sldId="259"/>
            <ac:spMk id="2" creationId="{C912C770-27E2-46D8-95A5-F193C400D631}"/>
          </ac:spMkLst>
        </pc:spChg>
        <pc:spChg chg="mod">
          <ac:chgData name="Kirsty Smith" userId="4c46991efc49b44d" providerId="LiveId" clId="{47B6C002-C7A8-4F2B-8D8E-47564FB9190A}" dt="2022-06-06T12:46:47.700" v="343" actId="6549"/>
          <ac:spMkLst>
            <pc:docMk/>
            <pc:sldMk cId="3015108908" sldId="259"/>
            <ac:spMk id="3" creationId="{BB55AF52-6B37-4C85-AFAC-7F2DD51CEB2C}"/>
          </ac:spMkLst>
        </pc:spChg>
        <pc:picChg chg="add mod">
          <ac:chgData name="Kirsty Smith" userId="4c46991efc49b44d" providerId="LiveId" clId="{47B6C002-C7A8-4F2B-8D8E-47564FB9190A}" dt="2022-06-06T12:31:29.349" v="334"/>
          <ac:picMkLst>
            <pc:docMk/>
            <pc:sldMk cId="3015108908" sldId="259"/>
            <ac:picMk id="5" creationId="{EAF8A068-4EF7-41B0-9092-0C59D10F35E2}"/>
          </ac:picMkLst>
        </pc:picChg>
        <pc:picChg chg="del">
          <ac:chgData name="Kirsty Smith" userId="4c46991efc49b44d" providerId="LiveId" clId="{47B6C002-C7A8-4F2B-8D8E-47564FB9190A}" dt="2022-06-06T12:31:28.676" v="333" actId="478"/>
          <ac:picMkLst>
            <pc:docMk/>
            <pc:sldMk cId="3015108908" sldId="259"/>
            <ac:picMk id="6" creationId="{BAA4E56C-9CC8-40B3-804D-69AF0B8D3F7B}"/>
          </ac:picMkLst>
        </pc:picChg>
      </pc:sldChg>
      <pc:sldChg chg="addSp delSp modSp mod">
        <pc:chgData name="Kirsty Smith" userId="4c46991efc49b44d" providerId="LiveId" clId="{47B6C002-C7A8-4F2B-8D8E-47564FB9190A}" dt="2022-06-06T12:46:35.265" v="337" actId="255"/>
        <pc:sldMkLst>
          <pc:docMk/>
          <pc:sldMk cId="1641631656" sldId="260"/>
        </pc:sldMkLst>
        <pc:spChg chg="mod">
          <ac:chgData name="Kirsty Smith" userId="4c46991efc49b44d" providerId="LiveId" clId="{47B6C002-C7A8-4F2B-8D8E-47564FB9190A}" dt="2022-06-06T12:25:27.960" v="256" actId="20577"/>
          <ac:spMkLst>
            <pc:docMk/>
            <pc:sldMk cId="1641631656" sldId="260"/>
            <ac:spMk id="2" creationId="{C912C770-27E2-46D8-95A5-F193C400D631}"/>
          </ac:spMkLst>
        </pc:spChg>
        <pc:spChg chg="mod">
          <ac:chgData name="Kirsty Smith" userId="4c46991efc49b44d" providerId="LiveId" clId="{47B6C002-C7A8-4F2B-8D8E-47564FB9190A}" dt="2022-06-06T12:46:35.265" v="337" actId="255"/>
          <ac:spMkLst>
            <pc:docMk/>
            <pc:sldMk cId="1641631656" sldId="260"/>
            <ac:spMk id="3" creationId="{BB55AF52-6B37-4C85-AFAC-7F2DD51CEB2C}"/>
          </ac:spMkLst>
        </pc:spChg>
        <pc:picChg chg="add mod">
          <ac:chgData name="Kirsty Smith" userId="4c46991efc49b44d" providerId="LiveId" clId="{47B6C002-C7A8-4F2B-8D8E-47564FB9190A}" dt="2022-06-06T12:31:34.642" v="336"/>
          <ac:picMkLst>
            <pc:docMk/>
            <pc:sldMk cId="1641631656" sldId="260"/>
            <ac:picMk id="5" creationId="{AD004A67-B35E-467B-8511-DB7F8DD9D1A3}"/>
          </ac:picMkLst>
        </pc:picChg>
        <pc:picChg chg="del">
          <ac:chgData name="Kirsty Smith" userId="4c46991efc49b44d" providerId="LiveId" clId="{47B6C002-C7A8-4F2B-8D8E-47564FB9190A}" dt="2022-06-06T12:31:33.969" v="335" actId="478"/>
          <ac:picMkLst>
            <pc:docMk/>
            <pc:sldMk cId="1641631656" sldId="260"/>
            <ac:picMk id="6" creationId="{BAA4E56C-9CC8-40B3-804D-69AF0B8D3F7B}"/>
          </ac:picMkLst>
        </pc:picChg>
      </pc:sldChg>
      <pc:sldChg chg="modSp add mod ord">
        <pc:chgData name="Kirsty Smith" userId="4c46991efc49b44d" providerId="LiveId" clId="{47B6C002-C7A8-4F2B-8D8E-47564FB9190A}" dt="2022-06-06T12:30:09.585" v="322" actId="732"/>
        <pc:sldMkLst>
          <pc:docMk/>
          <pc:sldMk cId="1546341158" sldId="261"/>
        </pc:sldMkLst>
        <pc:spChg chg="mod">
          <ac:chgData name="Kirsty Smith" userId="4c46991efc49b44d" providerId="LiveId" clId="{47B6C002-C7A8-4F2B-8D8E-47564FB9190A}" dt="2022-06-06T12:28:45.970" v="314" actId="20577"/>
          <ac:spMkLst>
            <pc:docMk/>
            <pc:sldMk cId="1546341158" sldId="261"/>
            <ac:spMk id="2" creationId="{C96B851D-B796-4BB4-8D6E-217B886F0F6B}"/>
          </ac:spMkLst>
        </pc:spChg>
        <pc:spChg chg="mod">
          <ac:chgData name="Kirsty Smith" userId="4c46991efc49b44d" providerId="LiveId" clId="{47B6C002-C7A8-4F2B-8D8E-47564FB9190A}" dt="2022-06-06T12:29:37.635" v="321" actId="20577"/>
          <ac:spMkLst>
            <pc:docMk/>
            <pc:sldMk cId="1546341158" sldId="261"/>
            <ac:spMk id="3" creationId="{DF36C766-5E5B-477D-9FED-9873EC8E1D1C}"/>
          </ac:spMkLst>
        </pc:spChg>
        <pc:picChg chg="mod modCrop">
          <ac:chgData name="Kirsty Smith" userId="4c46991efc49b44d" providerId="LiveId" clId="{47B6C002-C7A8-4F2B-8D8E-47564FB9190A}" dt="2022-06-06T12:30:09.585" v="322" actId="732"/>
          <ac:picMkLst>
            <pc:docMk/>
            <pc:sldMk cId="1546341158" sldId="261"/>
            <ac:picMk id="5" creationId="{FBBD32F5-323C-4D05-8C81-D5E3B1D1619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E589F-CE60-45EC-B2D1-A08E924E8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CFC656-2BC1-4585-B163-18714532C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CEAFA-2B77-4841-B304-9539F229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7610E-8CCD-4741-82F7-CCD32C55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4D2E6-45FD-48CC-8291-F285EBD35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4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369DE-8BF4-434D-BFC8-761D3DA13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5016A-7C2B-46C5-B55F-FDDDDD000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A5500-F29B-4112-8CDD-F8E9C47A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1205E-4021-4F1B-BD02-E7EA387E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C0F4D-EDDF-495D-8966-2AD9EF4F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0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2AC8F6-C574-4851-8266-2E7C49993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28224-2F94-440B-A3D0-C13536A6F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013D6-2923-409B-BEE7-7769168C4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54419-6640-4D6F-BB0A-58A53CDF1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456E4-B0F9-4A4C-B7D4-2F0BDCAA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6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13E86-36A9-4892-9F7F-F92099D7D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FDD6D-7159-475B-8180-BFF5602EF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770E2-8CE8-4F91-B4E5-9D524668E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57DB2-2241-400E-999D-7E609FA2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62167-5BAB-4C8B-9130-915B0D10D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5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20D4-B01F-4EB0-897E-F1C8D2516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34BDB-F3EF-4F6F-BB4D-AA9386BFA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5CAB3-69D8-463E-8C4D-27827302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415D6-C15A-43A9-954F-4BE711F0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0AFAC-747B-4F5A-A355-35F6E7DEE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70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1E2C8-3756-4813-9FE8-83208795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B16E2-5123-45E1-A307-001F0CD13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5586-F771-4119-8127-8403D03DF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1C4EF-2861-4AEC-B4EE-7F9E25DF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AEE19-2F32-4E6A-896D-768FB972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25E92-5A6E-41D8-98C6-AA31306D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556E-1648-4E19-87A5-B9A3CD310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84F87-4F3E-494A-98EA-E3F5CFD37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54942-0B73-41AC-A8BA-DDFAC036F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57A8C-8A22-47F9-8683-CABB7C247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64F6D-324A-49BE-9C89-6710C1110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9D587-1245-4B91-8289-27A7882C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C506D-0DF9-4108-AF6D-490BC22B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078AC8-A475-4E85-8B26-A199651C5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71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A802-9091-4182-8305-6E76CA76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FC65BF-A9D8-4EA7-A0FD-B98FCD3D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AAECD-E785-4570-87D4-5FCA16555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70560-3D3A-42FE-93B5-9048FC68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4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4B780-C9CF-48B4-9828-453F95767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A741C9-2D85-494D-B4FA-D4EF8DC70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7354E-2DE8-41DB-98FA-9FE321CF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CA57C-E0C8-443E-9717-AADF842F0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2599-166D-4B4A-A718-4859854E1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5B589-9E2F-41AE-85CD-0E220A658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8F3D5-BA36-4619-95AC-328746F21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A1AEC-1251-403F-B05A-9E612B1F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A4C42-DE3B-4716-9975-695A54FD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FB92-75F3-4293-B12F-52F807A4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4DCF72-047D-4628-9DA4-0E77D3B20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C6BBA-0598-4CF2-B942-B1E4AE2BA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FE45D-76B0-49DA-9DB0-118BA0C8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3DB68-6953-4D6D-A842-9B88F38AE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A3D5C-EB88-4388-A3DE-8EA4A048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6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F5C8E6-AB97-4429-A8A9-AFA30C14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46F72-0ADF-4AF1-8B9D-7DA014A8B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549F4-58E3-4054-9188-1A3EC0396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C55C-822D-4801-9BCB-8E086E0E4B4E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504A5-A275-4097-A25F-5A75CCF6C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5D716-9BBF-467F-8609-290D9CCC4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6831-C55A-4825-B440-D98A68E53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7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3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B851D-B796-4BB4-8D6E-217B886F0F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Raleway Black" pitchFamily="2" charset="0"/>
              </a:rPr>
              <a:t>Corporate Wellness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6C766-5E5B-477D-9FED-9873EC8E1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171314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Handlee" panose="02000000000000000000" pitchFamily="2" charset="0"/>
              </a:rPr>
              <a:t>Mark Henry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BD32F5-323C-4D05-8C81-D5E3B1D161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2" t="3333"/>
          <a:stretch/>
        </p:blipFill>
        <p:spPr>
          <a:xfrm>
            <a:off x="6315075" y="4648200"/>
            <a:ext cx="5876925" cy="2209800"/>
          </a:xfrm>
          <a:prstGeom prst="rect">
            <a:avLst/>
          </a:prstGeom>
          <a:solidFill>
            <a:srgbClr val="171314"/>
          </a:solidFill>
        </p:spPr>
      </p:pic>
    </p:spTree>
    <p:extLst>
      <p:ext uri="{BB962C8B-B14F-4D97-AF65-F5344CB8AC3E}">
        <p14:creationId xmlns:p14="http://schemas.microsoft.com/office/powerpoint/2010/main" val="400164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3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C770-27E2-46D8-95A5-F193C400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Handlee" panose="02000000000000000000" pitchFamily="2" charset="0"/>
              </a:rPr>
              <a:t>Your staff are your biggest asset…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5AF52-6B37-4C85-AFAC-7F2DD51CE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Improved staff wellness helps: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reduce absenteeism (14.6% of working hours are lost on average)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reduce staff turnover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avoid employee burnout (77% of recent survey respondents reported experiencing it)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increase staff productivity and performance</a:t>
            </a:r>
            <a:endParaRPr lang="en-GB" sz="2000" dirty="0">
              <a:solidFill>
                <a:schemeClr val="bg1"/>
              </a:solidFill>
              <a:latin typeface="Raleway Black" pitchFamily="2" charset="0"/>
              <a:ea typeface="Times New Roman" panose="02020603050405020304" pitchFamily="18" charset="0"/>
            </a:endParaRPr>
          </a:p>
          <a:p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Core recognised factors of wellbeing/wellness: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mental health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exercise/fitness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diet/nutrition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sleep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3E7D08-FEC8-4502-B503-25B2F93F3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2" t="3333"/>
          <a:stretch/>
        </p:blipFill>
        <p:spPr>
          <a:xfrm>
            <a:off x="8666688" y="5532436"/>
            <a:ext cx="3525312" cy="1325563"/>
          </a:xfrm>
          <a:prstGeom prst="rect">
            <a:avLst/>
          </a:prstGeom>
          <a:solidFill>
            <a:srgbClr val="171314"/>
          </a:solidFill>
        </p:spPr>
      </p:pic>
    </p:spTree>
    <p:extLst>
      <p:ext uri="{BB962C8B-B14F-4D97-AF65-F5344CB8AC3E}">
        <p14:creationId xmlns:p14="http://schemas.microsoft.com/office/powerpoint/2010/main" val="259816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3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C770-27E2-46D8-95A5-F193C400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Handlee" panose="02000000000000000000" pitchFamily="2" charset="0"/>
              </a:rPr>
              <a:t>Benefits of Corporate Wellness…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5AF52-6B37-4C85-AFAC-7F2DD51CE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Create a “Wellbeing Programme” for your workforce and see an average </a:t>
            </a:r>
            <a:r>
              <a:rPr lang="en-GB" sz="24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5x</a:t>
            </a:r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 return on investment for every £1 spent by employers on wellbeing initiatives.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Recent Gallup poll shows staff who work for employers that invest in wellbeing are: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57% less likely to look for a different job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27% more likely to report "excellent" performance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And, with the best Corporate Wellness programmes: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70% reported decrease in stress levels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87% said it "changed their lives"!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F54C3C-71D2-4A31-B58C-E538C2569E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2" t="3333"/>
          <a:stretch/>
        </p:blipFill>
        <p:spPr>
          <a:xfrm>
            <a:off x="8666688" y="5532436"/>
            <a:ext cx="3525312" cy="1325563"/>
          </a:xfrm>
          <a:prstGeom prst="rect">
            <a:avLst/>
          </a:prstGeom>
          <a:solidFill>
            <a:srgbClr val="171314"/>
          </a:solidFill>
        </p:spPr>
      </p:pic>
    </p:spTree>
    <p:extLst>
      <p:ext uri="{BB962C8B-B14F-4D97-AF65-F5344CB8AC3E}">
        <p14:creationId xmlns:p14="http://schemas.microsoft.com/office/powerpoint/2010/main" val="96503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3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C770-27E2-46D8-95A5-F193C400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Handlee" panose="02000000000000000000" pitchFamily="2" charset="0"/>
                <a:ea typeface="Times New Roman" panose="02020603050405020304" pitchFamily="18" charset="0"/>
              </a:rPr>
              <a:t>A h</a:t>
            </a:r>
            <a:r>
              <a:rPr lang="en-GB" sz="4400" dirty="0">
                <a:solidFill>
                  <a:schemeClr val="bg1"/>
                </a:solidFill>
                <a:effectLst/>
                <a:latin typeface="Handlee" panose="02000000000000000000" pitchFamily="2" charset="0"/>
                <a:ea typeface="Times New Roman" panose="02020603050405020304" pitchFamily="18" charset="0"/>
              </a:rPr>
              <a:t>olistic approach to Corporate Wellness is needed…</a:t>
            </a:r>
            <a:endParaRPr lang="en-GB" sz="4400" dirty="0">
              <a:solidFill>
                <a:schemeClr val="bg1"/>
              </a:solidFill>
              <a:effectLst/>
              <a:latin typeface="Handlee" panose="02000000000000000000" pitchFamily="2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5AF52-6B37-4C85-AFAC-7F2DD51CE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Physical activity is a key part of Corporate Wellness as it: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increases mental alertness, energy and positive mood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reduces stress and anxiety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helps prevent developing mental health issues (and improves quality of life for people who do experience them)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helps sleep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30% of businesses offer subsidised gym membership (or on-site gym) to staff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15% of businesses offer on-site fitness/yoga/</a:t>
            </a:r>
            <a:r>
              <a:rPr lang="en-GB" sz="2000" dirty="0">
                <a:solidFill>
                  <a:schemeClr val="bg1"/>
                </a:solidFill>
                <a:latin typeface="Raleway Black" pitchFamily="2" charset="0"/>
                <a:ea typeface="Times New Roman" panose="02020603050405020304" pitchFamily="18" charset="0"/>
              </a:rPr>
              <a:t>P</a:t>
            </a:r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ilates etc. classes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21% of businesses offer Wellbeing Days</a:t>
            </a: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						 (per surveys at The Mental Health Foundation)</a:t>
            </a:r>
            <a:endParaRPr lang="en-GB" sz="12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endParaRPr lang="en-GB" sz="18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F8A068-4EF7-41B0-9092-0C59D10F35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2" t="3333"/>
          <a:stretch/>
        </p:blipFill>
        <p:spPr>
          <a:xfrm>
            <a:off x="8666688" y="5532436"/>
            <a:ext cx="3525312" cy="1325563"/>
          </a:xfrm>
          <a:prstGeom prst="rect">
            <a:avLst/>
          </a:prstGeom>
          <a:solidFill>
            <a:srgbClr val="171314"/>
          </a:solidFill>
        </p:spPr>
      </p:pic>
    </p:spTree>
    <p:extLst>
      <p:ext uri="{BB962C8B-B14F-4D97-AF65-F5344CB8AC3E}">
        <p14:creationId xmlns:p14="http://schemas.microsoft.com/office/powerpoint/2010/main" val="301510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3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C770-27E2-46D8-95A5-F193C400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solidFill>
                  <a:schemeClr val="bg1"/>
                </a:solidFill>
                <a:effectLst/>
                <a:latin typeface="Handlee" panose="02000000000000000000" pitchFamily="2" charset="0"/>
                <a:ea typeface="Times New Roman" panose="02020603050405020304" pitchFamily="18" charset="0"/>
              </a:rPr>
              <a:t>How could a gym support your Corporate Wellness programme?</a:t>
            </a:r>
            <a:endParaRPr lang="en-GB" sz="4400" dirty="0">
              <a:solidFill>
                <a:schemeClr val="bg1"/>
              </a:solidFill>
              <a:effectLst/>
              <a:latin typeface="Handlee" panose="02000000000000000000" pitchFamily="2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5AF52-6B37-4C85-AFAC-7F2DD51CE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Discounted access to the gym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Classes hosted for your work team either at a local venue or at your workplace (e.g. Pilates etc.)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On-site wellness checks and consultations (nutrition, lifestyle, fitness, body composition, posture etc.)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Wellness Workshops (e.g. nutrition, fitness, posture etc.)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Workplace gym design and implementation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effectLst/>
                <a:latin typeface="Raleway Black" pitchFamily="2" charset="0"/>
                <a:ea typeface="Times New Roman" panose="02020603050405020304" pitchFamily="18" charset="0"/>
              </a:rPr>
              <a:t>Workplace gym facilities management </a:t>
            </a:r>
            <a:endParaRPr lang="en-GB" sz="2000" dirty="0">
              <a:solidFill>
                <a:schemeClr val="bg1"/>
              </a:solidFill>
              <a:effectLst/>
              <a:latin typeface="Raleway Black" pitchFamily="2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004A67-B35E-467B-8511-DB7F8DD9D1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2" t="3333"/>
          <a:stretch/>
        </p:blipFill>
        <p:spPr>
          <a:xfrm>
            <a:off x="8666688" y="5532436"/>
            <a:ext cx="3525312" cy="1325563"/>
          </a:xfrm>
          <a:prstGeom prst="rect">
            <a:avLst/>
          </a:prstGeom>
          <a:solidFill>
            <a:srgbClr val="171314"/>
          </a:solidFill>
        </p:spPr>
      </p:pic>
    </p:spTree>
    <p:extLst>
      <p:ext uri="{BB962C8B-B14F-4D97-AF65-F5344CB8AC3E}">
        <p14:creationId xmlns:p14="http://schemas.microsoft.com/office/powerpoint/2010/main" val="164163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3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B851D-B796-4BB4-8D6E-217B886F0F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Raleway Black" pitchFamily="2" charset="0"/>
              </a:rPr>
              <a:t>Thank you for listening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6C766-5E5B-477D-9FED-9873EC8E1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171314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Handlee" panose="02000000000000000000" pitchFamily="2" charset="0"/>
              </a:rPr>
              <a:t>Mark Henry</a:t>
            </a:r>
          </a:p>
          <a:p>
            <a:r>
              <a:rPr lang="en-GB" dirty="0">
                <a:solidFill>
                  <a:schemeClr val="bg1"/>
                </a:solidFill>
                <a:latin typeface="Handlee" panose="02000000000000000000" pitchFamily="2" charset="0"/>
              </a:rPr>
              <a:t>www.coastsidefitness.co.uk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BD32F5-323C-4D05-8C81-D5E3B1D161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1" t="2500"/>
          <a:stretch/>
        </p:blipFill>
        <p:spPr>
          <a:xfrm>
            <a:off x="6305550" y="4629150"/>
            <a:ext cx="5886450" cy="2228850"/>
          </a:xfrm>
          <a:prstGeom prst="rect">
            <a:avLst/>
          </a:prstGeom>
          <a:solidFill>
            <a:srgbClr val="171314"/>
          </a:solidFill>
        </p:spPr>
      </p:pic>
    </p:spTree>
    <p:extLst>
      <p:ext uri="{BB962C8B-B14F-4D97-AF65-F5344CB8AC3E}">
        <p14:creationId xmlns:p14="http://schemas.microsoft.com/office/powerpoint/2010/main" val="154634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Handlee</vt:lpstr>
      <vt:lpstr>Raleway Black</vt:lpstr>
      <vt:lpstr>Office Theme</vt:lpstr>
      <vt:lpstr>Corporate Wellness</vt:lpstr>
      <vt:lpstr>Your staff are your biggest asset… </vt:lpstr>
      <vt:lpstr>Benefits of Corporate Wellness…</vt:lpstr>
      <vt:lpstr>A holistic approach to Corporate Wellness is needed…</vt:lpstr>
      <vt:lpstr>How could a gym support your Corporate Wellness programme?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Wellness</dc:title>
  <dc:creator>Kirsty Smith</dc:creator>
  <cp:lastModifiedBy>Kirsty Smith</cp:lastModifiedBy>
  <cp:revision>1</cp:revision>
  <dcterms:created xsi:type="dcterms:W3CDTF">2022-06-06T11:11:23Z</dcterms:created>
  <dcterms:modified xsi:type="dcterms:W3CDTF">2022-06-06T12:47:21Z</dcterms:modified>
</cp:coreProperties>
</file>